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5" r:id="rId3"/>
    <p:sldId id="297" r:id="rId5"/>
    <p:sldId id="298" r:id="rId6"/>
    <p:sldId id="299" r:id="rId7"/>
    <p:sldId id="300" r:id="rId8"/>
    <p:sldId id="301" r:id="rId9"/>
    <p:sldId id="302" r:id="rId10"/>
    <p:sldId id="304" r:id="rId11"/>
    <p:sldId id="303" r:id="rId12"/>
    <p:sldId id="27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F73EE"/>
    <a:srgbClr val="002060"/>
    <a:srgbClr val="1F4E79"/>
    <a:srgbClr val="BDD7EE"/>
    <a:srgbClr val="E3E0F7"/>
    <a:srgbClr val="C1E8F9"/>
    <a:srgbClr val="C0E2F9"/>
    <a:srgbClr val="F2F2F2"/>
    <a:srgbClr val="E3C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5" autoAdjust="0"/>
    <p:restoredTop sz="77447" autoAdjust="0"/>
  </p:normalViewPr>
  <p:slideViewPr>
    <p:cSldViewPr snapToGrid="0" showGuides="1">
      <p:cViewPr varScale="1">
        <p:scale>
          <a:sx n="87" d="100"/>
          <a:sy n="87" d="100"/>
        </p:scale>
        <p:origin x="780" y="48"/>
      </p:cViewPr>
      <p:guideLst>
        <p:guide orient="horz" pos="2136"/>
        <p:guide pos="6292"/>
        <p:guide pos="3727"/>
        <p:guide orient="horz" pos="2190"/>
        <p:guide pos="139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12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Relationship Id="rId3" Type="http://schemas.openxmlformats.org/officeDocument/2006/relationships/tags" Target="../tags/tag7.xml"/><Relationship Id="rId2" Type="http://schemas.openxmlformats.org/officeDocument/2006/relationships/image" Target="../media/image14.wmf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3" Type="http://schemas.openxmlformats.org/officeDocument/2006/relationships/notesSlide" Target="../notesSlides/notesSlide3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.wmf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w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LSB音频隐藏算法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包装程序外壳对象" showAsIcon="1" r:id="rId1" imgW="3000375" imgH="523875" progId="Package">
                  <p:embed/>
                </p:oleObj>
              </mc:Choice>
              <mc:Fallback>
                <p:oleObj name="包装程序外壳对象" showAsIcon="1" r:id="rId1" imgW="3000375" imgH="523875" progId="Package">
                  <p:embed/>
                  <p:pic>
                    <p:nvPicPr>
                      <p:cNvPr id="0" name="图片 22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包装程序外壳对象" showAsIcon="1" r:id="rId4" imgW="2333625" imgH="523875" progId="Package">
                  <p:embed/>
                </p:oleObj>
              </mc:Choice>
              <mc:Fallback>
                <p:oleObj name="包装程序外壳对象" showAsIcon="1" r:id="rId4" imgW="2333625" imgH="523875" progId="Package">
                  <p:embed/>
                  <p:pic>
                    <p:nvPicPr>
                      <p:cNvPr id="0" name="图片 22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" name="包装程序外壳对象" showAsIcon="1" r:id="rId6" imgW="2514600" imgH="523875" progId="Package">
                  <p:embed/>
                </p:oleObj>
              </mc:Choice>
              <mc:Fallback>
                <p:oleObj name="包装程序外壳对象" showAsIcon="1" r:id="rId6" imgW="2514600" imgH="523875" progId="Package">
                  <p:embed/>
                  <p:pic>
                    <p:nvPicPr>
                      <p:cNvPr id="0" name="图片 22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包装程序外壳对象" showAsIcon="1" r:id="rId8" imgW="542925" imgH="523875" progId="Package">
                  <p:embed/>
                </p:oleObj>
              </mc:Choice>
              <mc:Fallback>
                <p:oleObj name="包装程序外壳对象" showAsIcon="1" r:id="rId8" imgW="542925" imgH="523875" progId="Package">
                  <p:embed/>
                  <p:pic>
                    <p:nvPicPr>
                      <p:cNvPr id="0" name="图片 22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组合 171"/>
          <p:cNvGrpSpPr/>
          <p:nvPr/>
        </p:nvGrpSpPr>
        <p:grpSpPr>
          <a:xfrm>
            <a:off x="2356089" y="1805020"/>
            <a:ext cx="2621229" cy="1009902"/>
            <a:chOff x="1962783" y="3317604"/>
            <a:chExt cx="2301942" cy="1009902"/>
          </a:xfrm>
        </p:grpSpPr>
        <p:sp>
          <p:nvSpPr>
            <p:cNvPr id="174" name="矩形: 圆角 173"/>
            <p:cNvSpPr/>
            <p:nvPr/>
          </p:nvSpPr>
          <p:spPr>
            <a:xfrm>
              <a:off x="1962783" y="3317604"/>
              <a:ext cx="2301942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2012449" y="3373399"/>
              <a:ext cx="221310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规定一些符号：</a:t>
              </a:r>
              <a:endParaRPr lang="zh-CN" altLang="en-US" sz="2800" dirty="0">
                <a:latin typeface="+mn-ea"/>
              </a:endParaRPr>
            </a:p>
          </p:txBody>
        </p:sp>
      </p:grpSp>
      <p:sp>
        <p:nvSpPr>
          <p:cNvPr id="176" name="矩形 175"/>
          <p:cNvSpPr/>
          <p:nvPr/>
        </p:nvSpPr>
        <p:spPr>
          <a:xfrm>
            <a:off x="2489542" y="2891607"/>
            <a:ext cx="31165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c</a:t>
            </a:r>
            <a:r>
              <a:rPr lang="en-US" altLang="zh-CN" sz="2400" i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：载体对象的取样值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2489542" y="3477156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L(c)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：载体的长度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2489542" y="4062705"/>
            <a:ext cx="3323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L(m)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：秘密信息的长度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395161" y="2891607"/>
            <a:ext cx="31000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s</a:t>
            </a:r>
            <a:r>
              <a:rPr lang="en-US" altLang="zh-CN" sz="2400" i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：伪装对象的取样值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6395161" y="3477155"/>
            <a:ext cx="18421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：伪装密钥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80" grpId="0"/>
      <p:bldP spid="183" grpId="0"/>
      <p:bldP spid="184" grpId="0"/>
      <p:bldP spid="1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194582" y="716894"/>
            <a:ext cx="5994758" cy="1109044"/>
            <a:chOff x="3279913" y="488294"/>
            <a:chExt cx="599475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994758" cy="687881"/>
              <a:chOff x="3279913" y="909457"/>
              <a:chExt cx="599475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99475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960597" y="1008988"/>
                <a:ext cx="336677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流载体的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LSB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思源黑体 CN Heavy" panose="020B0A00000000000000" pitchFamily="34" charset="-122"/>
                    <a:sym typeface="+mn-ea"/>
                  </a:rPr>
                  <a:t>方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法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914046" y="2509156"/>
            <a:ext cx="1463657" cy="732802"/>
            <a:chOff x="4397979" y="1542005"/>
            <a:chExt cx="1463657" cy="732802"/>
          </a:xfrm>
        </p:grpSpPr>
        <p:sp>
          <p:nvSpPr>
            <p:cNvPr id="169" name="矩形: 圆角 168"/>
            <p:cNvSpPr/>
            <p:nvPr/>
          </p:nvSpPr>
          <p:spPr>
            <a:xfrm>
              <a:off x="4512179" y="1596162"/>
              <a:ext cx="134945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70" name="组合 169"/>
            <p:cNvGrpSpPr/>
            <p:nvPr/>
          </p:nvGrpSpPr>
          <p:grpSpPr>
            <a:xfrm>
              <a:off x="4397979" y="1542005"/>
              <a:ext cx="1388217" cy="732802"/>
              <a:chOff x="4397979" y="1542005"/>
              <a:chExt cx="1388217" cy="732802"/>
            </a:xfrm>
          </p:grpSpPr>
          <p:sp>
            <p:nvSpPr>
              <p:cNvPr id="17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4678200" y="1542005"/>
                <a:ext cx="1107996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嵌入：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65549" name="组合 65548"/>
          <p:cNvGrpSpPr/>
          <p:nvPr/>
        </p:nvGrpSpPr>
        <p:grpSpPr>
          <a:xfrm>
            <a:off x="2017596" y="2487398"/>
            <a:ext cx="9114852" cy="1473410"/>
            <a:chOff x="2482416" y="2467713"/>
            <a:chExt cx="9114852" cy="1473410"/>
          </a:xfrm>
        </p:grpSpPr>
        <p:sp>
          <p:nvSpPr>
            <p:cNvPr id="177" name="矩形 176"/>
            <p:cNvSpPr/>
            <p:nvPr/>
          </p:nvSpPr>
          <p:spPr>
            <a:xfrm>
              <a:off x="2482416" y="2467713"/>
              <a:ext cx="9114852" cy="1291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zh-CN" altLang="en-US" sz="2000" dirty="0">
                  <a:latin typeface="+mn-ea"/>
                </a:rPr>
                <a:t>选择一个载体元素的子集                         ，其中共有 </a:t>
              </a:r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L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(</a:t>
              </a:r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)</a:t>
              </a:r>
              <a:r>
                <a:rPr lang="zh-CN" altLang="en-US" sz="2000" dirty="0">
                  <a:latin typeface="+mn-ea"/>
                </a:rPr>
                <a:t> 个元素，用以隐藏秘密信息的</a:t>
              </a:r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L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(</a:t>
              </a:r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)</a:t>
              </a:r>
              <a:r>
                <a:rPr lang="zh-CN" altLang="en-US" sz="2000" dirty="0">
                  <a:latin typeface="+mn-ea"/>
                </a:rPr>
                <a:t> 个比特。然后在这个子集上执行替换操作，把        的最低比特用</a:t>
              </a:r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</a:t>
              </a:r>
              <a:r>
                <a:rPr lang="en-US" altLang="zh-CN" sz="2000" i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</a:t>
              </a:r>
              <a:r>
                <a:rPr lang="zh-CN" altLang="en-US" sz="2000" dirty="0">
                  <a:latin typeface="+mn-ea"/>
                </a:rPr>
                <a:t>来替换。  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10406063" y="2526896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6860163" y="3541013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4396865" y="3265458"/>
              <a:ext cx="510076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i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graphicFrame>
          <p:nvGraphicFramePr>
            <p:cNvPr id="65544" name="对象 65543"/>
            <p:cNvGraphicFramePr>
              <a:graphicFrameLocks noChangeAspect="1"/>
            </p:cNvGraphicFramePr>
            <p:nvPr/>
          </p:nvGraphicFramePr>
          <p:xfrm>
            <a:off x="5852306" y="2511788"/>
            <a:ext cx="1349457" cy="415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Equation" r:id="rId2" imgW="51511200" imgH="15849600" progId="Equation.DSMT4">
                    <p:embed/>
                  </p:oleObj>
                </mc:Choice>
                <mc:Fallback>
                  <p:oleObj name="Equation" r:id="rId2" imgW="51511200" imgH="15849600" progId="Equation.DSMT4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852306" y="2511788"/>
                          <a:ext cx="1349457" cy="4152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3" name="组合 202"/>
          <p:cNvGrpSpPr/>
          <p:nvPr/>
        </p:nvGrpSpPr>
        <p:grpSpPr>
          <a:xfrm>
            <a:off x="914046" y="4554426"/>
            <a:ext cx="1463657" cy="738562"/>
            <a:chOff x="4397979" y="1536245"/>
            <a:chExt cx="1463657" cy="738562"/>
          </a:xfrm>
        </p:grpSpPr>
        <p:sp>
          <p:nvSpPr>
            <p:cNvPr id="204" name="矩形: 圆角 203"/>
            <p:cNvSpPr/>
            <p:nvPr/>
          </p:nvSpPr>
          <p:spPr>
            <a:xfrm>
              <a:off x="4512179" y="1596162"/>
              <a:ext cx="134945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4397979" y="1536245"/>
              <a:ext cx="1388217" cy="738562"/>
              <a:chOff x="4397979" y="1536245"/>
              <a:chExt cx="1388217" cy="738562"/>
            </a:xfrm>
          </p:grpSpPr>
          <p:sp>
            <p:nvSpPr>
              <p:cNvPr id="20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4678200" y="1536245"/>
                <a:ext cx="1107996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提取：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65550" name="组合 65549"/>
          <p:cNvGrpSpPr/>
          <p:nvPr/>
        </p:nvGrpSpPr>
        <p:grpSpPr>
          <a:xfrm>
            <a:off x="2582486" y="4574247"/>
            <a:ext cx="8657734" cy="891540"/>
            <a:chOff x="3039686" y="4752389"/>
            <a:chExt cx="8657734" cy="891540"/>
          </a:xfrm>
        </p:grpSpPr>
        <p:graphicFrame>
          <p:nvGraphicFramePr>
            <p:cNvPr id="216" name="对象 215"/>
            <p:cNvGraphicFramePr>
              <a:graphicFrameLocks noChangeAspect="1"/>
            </p:cNvGraphicFramePr>
            <p:nvPr/>
          </p:nvGraphicFramePr>
          <p:xfrm>
            <a:off x="6716069" y="4775824"/>
            <a:ext cx="1357414" cy="417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Equation" r:id="rId4" imgW="51511200" imgH="15849600" progId="Equation.DSMT4">
                    <p:embed/>
                  </p:oleObj>
                </mc:Choice>
                <mc:Fallback>
                  <p:oleObj name="Equation" r:id="rId4" imgW="51511200" imgH="15849600" progId="Equation.DSMT4">
                    <p:embed/>
                    <p:pic>
                      <p:nvPicPr>
                        <p:cNvPr id="0" name="对象 6554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716069" y="4775824"/>
                          <a:ext cx="1357414" cy="4176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" name="矩形 214"/>
            <p:cNvSpPr/>
            <p:nvPr/>
          </p:nvSpPr>
          <p:spPr>
            <a:xfrm>
              <a:off x="3039686" y="4752389"/>
              <a:ext cx="8657734" cy="891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  <a:spcAft>
                  <a:spcPct val="0"/>
                </a:spcAft>
                <a:defRPr/>
              </a:pPr>
              <a:r>
                <a:rPr lang="zh-CN" altLang="en-US" sz="2000" dirty="0">
                  <a:latin typeface="+mn-ea"/>
                </a:rPr>
                <a:t>找到嵌入信息的伪装元素的子集                          ，从这些伪装对象        中抽出它们的最低比特位，排列之后组成秘密信息</a:t>
              </a:r>
              <a:r>
                <a:rPr lang="en-US" altLang="zh-CN" sz="2000" i="1" dirty="0">
                  <a:latin typeface="Times New Roman" panose="02020603050405020304" charset="0"/>
                  <a:cs typeface="Times New Roman" panose="02020603050405020304" charset="0"/>
                </a:rPr>
                <a:t>m</a:t>
              </a:r>
              <a:r>
                <a:rPr lang="zh-CN" altLang="en-US" sz="2000" dirty="0">
                  <a:latin typeface="+mn-ea"/>
                </a:rPr>
                <a:t>。 </a:t>
              </a:r>
              <a:endParaRPr lang="zh-CN" altLang="en-US" sz="2000" dirty="0">
                <a:latin typeface="+mn-ea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392995" y="3124609"/>
          <a:ext cx="12700" cy="1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Equation" r:id="rId5" imgW="381000" imgH="508000" progId="Equation.DSMT4">
                  <p:embed/>
                </p:oleObj>
              </mc:Choice>
              <mc:Fallback>
                <p:oleObj name="Equation" r:id="rId5" imgW="381000" imgH="508000" progId="Equation.DSMT4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92995" y="3124609"/>
                        <a:ext cx="12700" cy="1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773285" y="4542155"/>
          <a:ext cx="430530" cy="54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7" imgW="190500" imgH="241300" progId="Equation.KSEE3">
                  <p:embed/>
                </p:oleObj>
              </mc:Choice>
              <mc:Fallback>
                <p:oleObj name="" r:id="rId7" imgW="190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73285" y="4542155"/>
                        <a:ext cx="430530" cy="545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243695" y="2893060"/>
          <a:ext cx="394335" cy="49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9" imgW="190500" imgH="241300" progId="Equation.KSEE3">
                  <p:embed/>
                </p:oleObj>
              </mc:Choice>
              <mc:Fallback>
                <p:oleObj name="" r:id="rId9" imgW="1905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43695" y="2893060"/>
                        <a:ext cx="394335" cy="499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350" y="671653"/>
            <a:ext cx="5024906" cy="840284"/>
            <a:chOff x="3135993" y="1051060"/>
            <a:chExt cx="5024906" cy="840284"/>
          </a:xfrm>
        </p:grpSpPr>
        <p:sp>
          <p:nvSpPr>
            <p:cNvPr id="3" name="矩形: 圆角 2"/>
            <p:cNvSpPr/>
            <p:nvPr/>
          </p:nvSpPr>
          <p:spPr>
            <a:xfrm>
              <a:off x="3839426" y="1280937"/>
              <a:ext cx="432147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026434" y="1333399"/>
              <a:ext cx="41344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如何选择隐藏位置子集？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488111" y="2061224"/>
            <a:ext cx="2728912" cy="791052"/>
            <a:chOff x="824072" y="1564267"/>
            <a:chExt cx="2728912" cy="791052"/>
          </a:xfrm>
        </p:grpSpPr>
        <p:sp>
          <p:nvSpPr>
            <p:cNvPr id="8" name="矩形: 圆角 7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顺序选取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103060" y="4414547"/>
            <a:ext cx="1020565" cy="554008"/>
            <a:chOff x="1962782" y="3317604"/>
            <a:chExt cx="3102391" cy="554008"/>
          </a:xfrm>
          <a:noFill/>
        </p:grpSpPr>
        <p:sp>
          <p:nvSpPr>
            <p:cNvPr id="12" name="矩形: 圆角 11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缺点：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123625" y="4460718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已嵌和未嵌部分数据特征不同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149475" y="3280410"/>
            <a:ext cx="79425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       </a:t>
            </a:r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发送者从载体的第一个元素开始，顺序选取L(m)个元素作为隐藏的子集。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350" y="671653"/>
            <a:ext cx="5024906" cy="840284"/>
            <a:chOff x="3135993" y="1051060"/>
            <a:chExt cx="5024906" cy="840284"/>
          </a:xfrm>
        </p:grpSpPr>
        <p:sp>
          <p:nvSpPr>
            <p:cNvPr id="3" name="矩形: 圆角 2"/>
            <p:cNvSpPr/>
            <p:nvPr/>
          </p:nvSpPr>
          <p:spPr>
            <a:xfrm>
              <a:off x="3839426" y="1280937"/>
              <a:ext cx="432147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026434" y="1333399"/>
              <a:ext cx="41344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如何选择隐藏位置子集？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2149791" y="3101095"/>
            <a:ext cx="8167401" cy="1093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用伪装密钥</a:t>
            </a:r>
            <a:r>
              <a:rPr lang="en-US" altLang="zh-C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作为伪随机数发生器的种子，生成一个伪随机序列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k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k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...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k</a:t>
            </a:r>
            <a:r>
              <a:rPr lang="en-US" altLang="zh-CN" sz="24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L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(m)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则嵌入位置为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88111" y="2061224"/>
            <a:ext cx="3066636" cy="791052"/>
            <a:chOff x="824072" y="1564267"/>
            <a:chExt cx="3066636" cy="791052"/>
          </a:xfrm>
        </p:grpSpPr>
        <p:sp>
          <p:nvSpPr>
            <p:cNvPr id="21" name="矩形: 圆角 20"/>
            <p:cNvSpPr/>
            <p:nvPr/>
          </p:nvSpPr>
          <p:spPr>
            <a:xfrm>
              <a:off x="824072" y="1740416"/>
              <a:ext cx="3066636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01522" y="1828091"/>
              <a:ext cx="1980029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随机间隔法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4345590" y="4540573"/>
          <a:ext cx="806273" cy="381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Equation" r:id="rId2" imgW="22555200" imgH="10668000" progId="Equation.DSMT4">
                  <p:embed/>
                </p:oleObj>
              </mc:Choice>
              <mc:Fallback>
                <p:oleObj name="Equation" r:id="rId2" imgW="22555200" imgH="10668000" progId="Equation.DSMT4">
                  <p:embed/>
                  <p:pic>
                    <p:nvPicPr>
                      <p:cNvPr id="0" name="图片 419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45590" y="4540573"/>
                        <a:ext cx="806273" cy="381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4345590" y="5351488"/>
          <a:ext cx="1561093" cy="39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" name="Equation" r:id="rId4" imgW="42062400" imgH="10668000" progId="Equation.DSMT4">
                  <p:embed/>
                </p:oleObj>
              </mc:Choice>
              <mc:Fallback>
                <p:oleObj name="Equation" r:id="rId4" imgW="42062400" imgH="10668000" progId="Equation.DSMT4">
                  <p:embed/>
                  <p:pic>
                    <p:nvPicPr>
                      <p:cNvPr id="0" name="图片 419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5590" y="5351488"/>
                        <a:ext cx="1561093" cy="395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8114283" y="5495427"/>
          <a:ext cx="629973" cy="29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Equation" r:id="rId6" imgW="16764000" imgH="7924800" progId="Equation.DSMT4">
                  <p:embed/>
                </p:oleObj>
              </mc:Choice>
              <mc:Fallback>
                <p:oleObj name="Equation" r:id="rId6" imgW="16764000" imgH="7924800" progId="Equation.DSMT4">
                  <p:embed/>
                  <p:pic>
                    <p:nvPicPr>
                      <p:cNvPr id="0" name="图片 420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4283" y="5495427"/>
                        <a:ext cx="629973" cy="29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68266"/>
            <a:ext cx="2594098" cy="840284"/>
            <a:chOff x="3135993" y="1051060"/>
            <a:chExt cx="2594098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7" y="1280937"/>
              <a:ext cx="189066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49437" y="1300315"/>
              <a:ext cx="175721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LSB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4507331" y="3605372"/>
            <a:ext cx="6378383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0110  001</a:t>
            </a:r>
            <a:r>
              <a:rPr lang="en-US" altLang="zh-CN" sz="2000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0101  011</a:t>
            </a:r>
            <a:r>
              <a:rPr lang="en-US" altLang="zh-CN" sz="2000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 0111  011</a:t>
            </a:r>
            <a:r>
              <a:rPr lang="en-US" altLang="zh-CN" sz="2000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           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40721" y="1609284"/>
            <a:ext cx="3274389" cy="791052"/>
            <a:chOff x="824071" y="1564267"/>
            <a:chExt cx="3274389" cy="791052"/>
          </a:xfrm>
        </p:grpSpPr>
        <p:sp>
          <p:nvSpPr>
            <p:cNvPr id="25" name="矩形: 圆角 24"/>
            <p:cNvSpPr/>
            <p:nvPr/>
          </p:nvSpPr>
          <p:spPr>
            <a:xfrm>
              <a:off x="824071" y="1740416"/>
              <a:ext cx="3274389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01522" y="1828091"/>
              <a:ext cx="2279791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算法实现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3616204" y="2874919"/>
            <a:ext cx="6494085" cy="687004"/>
            <a:chOff x="2449254" y="2548054"/>
            <a:chExt cx="6494085" cy="687004"/>
          </a:xfrm>
        </p:grpSpPr>
        <p:sp>
          <p:nvSpPr>
            <p:cNvPr id="29" name="矩形: 圆角 28"/>
            <p:cNvSpPr/>
            <p:nvPr/>
          </p:nvSpPr>
          <p:spPr>
            <a:xfrm>
              <a:off x="2449254" y="2548054"/>
              <a:ext cx="6494085" cy="687004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925477" y="2595971"/>
              <a:ext cx="3738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000" dirty="0">
                  <a:latin typeface="+mn-ea"/>
                </a:rPr>
                <a:t>水印替换最低（或次低等）比特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759810" y="2694269"/>
            <a:ext cx="1070196" cy="1070196"/>
            <a:chOff x="1882937" y="2051686"/>
            <a:chExt cx="1438016" cy="1438016"/>
          </a:xfrm>
        </p:grpSpPr>
        <p:sp>
          <p:nvSpPr>
            <p:cNvPr id="32" name="椭圆 3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095036" y="2463523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16204" y="5295435"/>
            <a:ext cx="6494085" cy="687004"/>
            <a:chOff x="2449254" y="2548054"/>
            <a:chExt cx="6494085" cy="687004"/>
          </a:xfrm>
        </p:grpSpPr>
        <p:sp>
          <p:nvSpPr>
            <p:cNvPr id="41" name="矩形: 圆角 40"/>
            <p:cNvSpPr/>
            <p:nvPr/>
          </p:nvSpPr>
          <p:spPr>
            <a:xfrm>
              <a:off x="2449254" y="2548054"/>
              <a:ext cx="6494085" cy="687004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910918" y="2559749"/>
              <a:ext cx="4500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000" dirty="0">
                  <a:latin typeface="+mn-ea"/>
                </a:rPr>
                <a:t>提取最低（或次低等）比特组合为水印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759810" y="5114785"/>
            <a:ext cx="1070196" cy="1070196"/>
            <a:chOff x="1882937" y="2051686"/>
            <a:chExt cx="1438016" cy="1438016"/>
          </a:xfrm>
        </p:grpSpPr>
        <p:sp>
          <p:nvSpPr>
            <p:cNvPr id="44" name="椭圆 43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64320" y="2484001"/>
              <a:ext cx="1075250" cy="620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4715110" y="4064176"/>
            <a:ext cx="588351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       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  <a:cs typeface="+mn-ea"/>
                <a:sym typeface="+mn-lt"/>
              </a:rPr>
              <a:t>  0                  0                   1</a:t>
            </a:r>
            <a:endParaRPr lang="en-US" altLang="zh-CN" sz="2000" b="1" dirty="0">
              <a:solidFill>
                <a:srgbClr val="FF0000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92835" y="4556702"/>
            <a:ext cx="5883513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0110  001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cs typeface="+mn-ea"/>
                <a:sym typeface="+mn-lt"/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0101  011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cs typeface="+mn-ea"/>
                <a:sym typeface="+mn-lt"/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 0111  011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cs typeface="+mn-ea"/>
                <a:sym typeface="+mn-lt"/>
              </a:rPr>
              <a:t>1</a:t>
            </a:r>
            <a:endParaRPr lang="en-US" altLang="zh-CN" sz="2000" dirty="0">
              <a:solidFill>
                <a:srgbClr val="FF0000"/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6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68266"/>
            <a:ext cx="3196536" cy="840284"/>
            <a:chOff x="3135993" y="1051060"/>
            <a:chExt cx="3196536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249310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22797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算法设计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878119" y="2318289"/>
            <a:ext cx="1988533" cy="714085"/>
            <a:chOff x="4397979" y="1560722"/>
            <a:chExt cx="1988533" cy="714085"/>
          </a:xfrm>
        </p:grpSpPr>
        <p:sp>
          <p:nvSpPr>
            <p:cNvPr id="31" name="矩形: 圆角 30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97979" y="1560722"/>
              <a:ext cx="1718525" cy="714085"/>
              <a:chOff x="4397979" y="1560722"/>
              <a:chExt cx="1718525" cy="714085"/>
            </a:xfrm>
          </p:grpSpPr>
          <p:sp>
            <p:nvSpPr>
              <p:cNvPr id="33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700732" y="1560722"/>
                <a:ext cx="1415772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选择样点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3720690" y="2043592"/>
            <a:ext cx="6290438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样点幅值大小与其掩蔽能力有关</a:t>
            </a:r>
            <a:endParaRPr lang="zh-CN" altLang="en-US" sz="2000" dirty="0"/>
          </a:p>
        </p:txBody>
      </p:sp>
      <p:sp>
        <p:nvSpPr>
          <p:cNvPr id="36" name="矩形 35"/>
          <p:cNvSpPr/>
          <p:nvPr/>
        </p:nvSpPr>
        <p:spPr>
          <a:xfrm>
            <a:off x="3720690" y="2718802"/>
            <a:ext cx="7125114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静音段</a:t>
            </a:r>
            <a:r>
              <a:rPr lang="en-US" altLang="zh-CN" sz="2000" dirty="0"/>
              <a:t>——</a:t>
            </a:r>
            <a:r>
              <a:rPr lang="zh-CN" altLang="en-US" sz="2000" dirty="0"/>
              <a:t>幅值较小的样点不宜用于隐藏</a:t>
            </a:r>
            <a:endParaRPr lang="zh-CN" altLang="en-US" sz="2000" dirty="0"/>
          </a:p>
        </p:txBody>
      </p:sp>
      <p:pic>
        <p:nvPicPr>
          <p:cNvPr id="37" name="Picture 4"/>
          <p:cNvPicPr>
            <a:picLocks noChangeAspect="1"/>
          </p:cNvPicPr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3326" t="11960" r="3326" b="1595"/>
          <a:stretch>
            <a:fillRect/>
          </a:stretch>
        </p:blipFill>
        <p:spPr>
          <a:xfrm>
            <a:off x="3386138" y="3765801"/>
            <a:ext cx="5130800" cy="2198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椭圆 37"/>
          <p:cNvSpPr/>
          <p:nvPr/>
        </p:nvSpPr>
        <p:spPr bwMode="auto">
          <a:xfrm>
            <a:off x="6937375" y="4523038"/>
            <a:ext cx="792163" cy="57626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4148455" y="4380230"/>
            <a:ext cx="944880" cy="79248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33865" y="3978889"/>
            <a:ext cx="1150938" cy="928914"/>
            <a:chOff x="2569752" y="3997939"/>
            <a:chExt cx="1150938" cy="928914"/>
          </a:xfrm>
        </p:grpSpPr>
        <p:sp>
          <p:nvSpPr>
            <p:cNvPr id="2" name="对话气泡: 椭圆形 1"/>
            <p:cNvSpPr/>
            <p:nvPr/>
          </p:nvSpPr>
          <p:spPr>
            <a:xfrm>
              <a:off x="2569752" y="3997939"/>
              <a:ext cx="1150938" cy="928914"/>
            </a:xfrm>
            <a:prstGeom prst="wedgeEllipseCallout">
              <a:avLst>
                <a:gd name="adj1" fmla="val 67443"/>
                <a:gd name="adj2" fmla="val 21875"/>
              </a:avLst>
            </a:prstGeom>
            <a:solidFill>
              <a:srgbClr val="C1E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824645" y="4051544"/>
              <a:ext cx="859777" cy="734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dirty="0">
                  <a:latin typeface="+mn-ea"/>
                </a:rPr>
                <a:t>适合隐藏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94822" y="3988953"/>
            <a:ext cx="1150938" cy="928914"/>
            <a:chOff x="2440232" y="4008003"/>
            <a:chExt cx="1150938" cy="928914"/>
          </a:xfrm>
        </p:grpSpPr>
        <p:sp>
          <p:nvSpPr>
            <p:cNvPr id="47" name="对话气泡: 椭圆形 46"/>
            <p:cNvSpPr/>
            <p:nvPr/>
          </p:nvSpPr>
          <p:spPr>
            <a:xfrm>
              <a:off x="2440232" y="4008003"/>
              <a:ext cx="1150938" cy="928914"/>
            </a:xfrm>
            <a:prstGeom prst="wedgeEllipseCallout">
              <a:avLst>
                <a:gd name="adj1" fmla="val -106586"/>
                <a:gd name="adj2" fmla="val 34375"/>
              </a:avLst>
            </a:prstGeom>
            <a:solidFill>
              <a:srgbClr val="C1E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505727" y="4140654"/>
              <a:ext cx="1019948" cy="734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dirty="0">
                  <a:latin typeface="+mn-ea"/>
                </a:rPr>
                <a:t>不适合隐藏</a:t>
              </a:r>
              <a:endParaRPr lang="zh-CN" altLang="en-US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36" grpId="0" build="p"/>
      <p:bldP spid="38" grpId="0" bldLvl="0" animBg="1"/>
      <p:bldP spid="3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515816" y="1777739"/>
            <a:ext cx="2181802" cy="732521"/>
            <a:chOff x="4397979" y="1542286"/>
            <a:chExt cx="2181802" cy="732521"/>
          </a:xfrm>
        </p:grpSpPr>
        <p:sp>
          <p:nvSpPr>
            <p:cNvPr id="24" name="矩形: 圆角 23"/>
            <p:cNvSpPr/>
            <p:nvPr/>
          </p:nvSpPr>
          <p:spPr>
            <a:xfrm>
              <a:off x="4512179" y="1596162"/>
              <a:ext cx="2067602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7979" y="1542286"/>
              <a:ext cx="2009775" cy="732521"/>
              <a:chOff x="4397979" y="1542286"/>
              <a:chExt cx="2009775" cy="732521"/>
            </a:xfrm>
          </p:grpSpPr>
          <p:sp>
            <p:nvSpPr>
              <p:cNvPr id="2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684205" y="1542286"/>
                <a:ext cx="1723549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选择比特位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3369513" y="1852654"/>
            <a:ext cx="862205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低比特位对音质影响小，但容易受到干扰。</a:t>
            </a:r>
            <a:endParaRPr lang="zh-CN" altLang="en-US" sz="200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2046141" y="2662603"/>
            <a:ext cx="8099718" cy="1223597"/>
            <a:chOff x="1840562" y="3317603"/>
            <a:chExt cx="6943027" cy="1223597"/>
          </a:xfrm>
        </p:grpSpPr>
        <p:sp>
          <p:nvSpPr>
            <p:cNvPr id="53" name="矩形: 圆角 52"/>
            <p:cNvSpPr/>
            <p:nvPr/>
          </p:nvSpPr>
          <p:spPr>
            <a:xfrm>
              <a:off x="1962783" y="3317603"/>
              <a:ext cx="6820806" cy="1223597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840562" y="3526278"/>
              <a:ext cx="6820806" cy="806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例如：幅值为</a:t>
              </a:r>
              <a:r>
                <a:rPr lang="en-US" altLang="zh-CN" sz="2000" dirty="0">
                  <a:latin typeface="+mj-lt"/>
                  <a:ea typeface="+mj-ea"/>
                </a:rPr>
                <a:t>6(110B)</a:t>
              </a:r>
              <a:r>
                <a:rPr lang="zh-CN" altLang="en-US" sz="2000" dirty="0">
                  <a:latin typeface="+mj-ea"/>
                  <a:ea typeface="+mj-ea"/>
                </a:rPr>
                <a:t>的样点，哪怕（噪声干扰）幅度仅变化</a:t>
              </a:r>
              <a:r>
                <a:rPr lang="en-US" altLang="zh-CN" sz="2000" dirty="0">
                  <a:latin typeface="+mj-lt"/>
                  <a:ea typeface="+mj-ea"/>
                </a:rPr>
                <a:t>1</a:t>
              </a:r>
              <a:r>
                <a:rPr lang="zh-CN" altLang="en-US" sz="2000" dirty="0">
                  <a:latin typeface="+mj-ea"/>
                  <a:ea typeface="+mj-ea"/>
                </a:rPr>
                <a:t>，则可能会影响不止一个比特位发生变化。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52995" y="4174860"/>
            <a:ext cx="8092865" cy="2293784"/>
            <a:chOff x="1848069" y="3302455"/>
            <a:chExt cx="7660772" cy="2293784"/>
          </a:xfrm>
        </p:grpSpPr>
        <p:sp>
          <p:nvSpPr>
            <p:cNvPr id="60" name="矩形: 圆角 59"/>
            <p:cNvSpPr/>
            <p:nvPr/>
          </p:nvSpPr>
          <p:spPr>
            <a:xfrm>
              <a:off x="1962782" y="3317602"/>
              <a:ext cx="7546059" cy="2278637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848069" y="3302455"/>
              <a:ext cx="7532289" cy="1938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</a:pPr>
              <a:endParaRPr lang="en-US" altLang="zh-CN" sz="2000" dirty="0">
                <a:latin typeface="+mj-ea"/>
                <a:ea typeface="+mj-ea"/>
              </a:endParaRPr>
            </a:p>
            <a:p>
              <a:pPr lvl="1">
                <a:lnSpc>
                  <a:spcPct val="120000"/>
                </a:lnSpc>
              </a:pPr>
              <a:r>
                <a:rPr lang="en-US" altLang="zh-CN" sz="2000" dirty="0">
                  <a:latin typeface="+mj-ea"/>
                  <a:ea typeface="+mj-ea"/>
                </a:rPr>
                <a:t>    </a:t>
              </a:r>
              <a:r>
                <a:rPr lang="zh-CN" altLang="en-US" sz="2000" dirty="0">
                  <a:latin typeface="+mj-ea"/>
                  <a:ea typeface="+mj-ea"/>
                </a:rPr>
                <a:t>若幅值增大</a:t>
              </a:r>
              <a:r>
                <a:rPr lang="en-US" altLang="zh-CN" sz="2000" dirty="0">
                  <a:latin typeface="+mj-lt"/>
                  <a:ea typeface="+mj-ea"/>
                </a:rPr>
                <a:t>1</a:t>
              </a:r>
              <a:r>
                <a:rPr lang="zh-CN" altLang="en-US" sz="2000" dirty="0">
                  <a:latin typeface="+mj-ea"/>
                  <a:ea typeface="+mj-ea"/>
                </a:rPr>
                <a:t>，变为</a:t>
              </a:r>
              <a:r>
                <a:rPr lang="en-US" altLang="zh-CN" sz="2000" dirty="0">
                  <a:latin typeface="+mj-lt"/>
                  <a:ea typeface="+mj-ea"/>
                </a:rPr>
                <a:t>7(111B)</a:t>
              </a:r>
              <a:r>
                <a:rPr lang="zh-CN" altLang="en-US" sz="2000" dirty="0">
                  <a:latin typeface="+mj-lt"/>
                  <a:ea typeface="+mj-ea"/>
                </a:rPr>
                <a:t>，</a:t>
              </a:r>
              <a:r>
                <a:rPr lang="zh-CN" altLang="en-US" sz="2000" dirty="0">
                  <a:latin typeface="+mj-ea"/>
                  <a:ea typeface="+mj-ea"/>
                </a:rPr>
                <a:t>则最低有效比特位发生变化。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lvl="1">
                <a:lnSpc>
                  <a:spcPct val="12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    若幅值减小</a:t>
              </a:r>
              <a:r>
                <a:rPr lang="en-US" altLang="zh-CN" sz="2000" dirty="0">
                  <a:latin typeface="+mj-lt"/>
                  <a:ea typeface="+mj-ea"/>
                </a:rPr>
                <a:t>1</a:t>
              </a:r>
              <a:r>
                <a:rPr lang="zh-CN" altLang="en-US" sz="2000" dirty="0">
                  <a:latin typeface="+mj-ea"/>
                  <a:ea typeface="+mj-ea"/>
                </a:rPr>
                <a:t>，变为</a:t>
              </a:r>
              <a:r>
                <a:rPr lang="en-US" altLang="zh-CN" sz="2000" dirty="0">
                  <a:latin typeface="+mj-lt"/>
                  <a:ea typeface="+mj-ea"/>
                </a:rPr>
                <a:t>5(101B)</a:t>
              </a:r>
              <a:r>
                <a:rPr lang="zh-CN" altLang="en-US" sz="2000" dirty="0">
                  <a:latin typeface="+mj-lt"/>
                  <a:ea typeface="+mj-ea"/>
                </a:rPr>
                <a:t>，</a:t>
              </a:r>
              <a:r>
                <a:rPr lang="zh-CN" altLang="en-US" sz="2000" dirty="0">
                  <a:latin typeface="+mj-ea"/>
                  <a:ea typeface="+mj-ea"/>
                </a:rPr>
                <a:t>则最低、次低有效比特位变化。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lvl="1">
                <a:lnSpc>
                  <a:spcPct val="12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    若在次低或第</a:t>
              </a:r>
              <a:r>
                <a:rPr lang="en-US" altLang="zh-CN" sz="2000" dirty="0">
                  <a:latin typeface="+mj-lt"/>
                  <a:ea typeface="+mj-ea"/>
                </a:rPr>
                <a:t>3</a:t>
              </a:r>
              <a:r>
                <a:rPr lang="zh-CN" altLang="en-US" sz="2000" dirty="0">
                  <a:latin typeface="+mj-ea"/>
                  <a:ea typeface="+mj-ea"/>
                </a:rPr>
                <a:t>比特位隐藏水印，则不容易受噪声干扰，但嵌入    前后样点幅值的变化幅度由</a:t>
              </a:r>
              <a:r>
                <a:rPr lang="en-US" altLang="zh-CN" sz="2000" dirty="0">
                  <a:latin typeface="+mj-ea"/>
                  <a:ea typeface="+mj-ea"/>
                </a:rPr>
                <a:t>1</a:t>
              </a:r>
              <a:r>
                <a:rPr lang="zh-CN" altLang="en-US" sz="2000" dirty="0">
                  <a:latin typeface="+mj-ea"/>
                  <a:ea typeface="+mj-ea"/>
                </a:rPr>
                <a:t>上升到</a:t>
              </a:r>
              <a:r>
                <a:rPr lang="en-US" altLang="zh-CN" sz="2000" dirty="0">
                  <a:latin typeface="+mj-lt"/>
                  <a:ea typeface="+mj-ea"/>
                </a:rPr>
                <a:t>2</a:t>
              </a:r>
              <a:r>
                <a:rPr lang="zh-CN" altLang="en-US" sz="2000" dirty="0">
                  <a:latin typeface="+mj-ea"/>
                  <a:ea typeface="+mj-ea"/>
                </a:rPr>
                <a:t>或</a:t>
              </a:r>
              <a:r>
                <a:rPr lang="en-US" altLang="zh-CN" sz="2000" dirty="0">
                  <a:latin typeface="+mj-lt"/>
                  <a:ea typeface="+mj-ea"/>
                </a:rPr>
                <a:t>4</a:t>
              </a:r>
              <a:r>
                <a:rPr lang="zh-CN" altLang="en-US" sz="2000" dirty="0">
                  <a:latin typeface="+mj-ea"/>
                  <a:ea typeface="+mj-ea"/>
                </a:rPr>
                <a:t>。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59350" y="668266"/>
            <a:ext cx="3196536" cy="840284"/>
            <a:chOff x="3135993" y="1051060"/>
            <a:chExt cx="3196536" cy="840284"/>
          </a:xfrm>
        </p:grpSpPr>
        <p:sp>
          <p:nvSpPr>
            <p:cNvPr id="20" name="矩形: 圆角 19"/>
            <p:cNvSpPr/>
            <p:nvPr/>
          </p:nvSpPr>
          <p:spPr>
            <a:xfrm>
              <a:off x="3839426" y="1280937"/>
              <a:ext cx="2493103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972879" y="1333399"/>
              <a:ext cx="22797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算法设计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350" y="668266"/>
            <a:ext cx="2683462" cy="840284"/>
            <a:chOff x="3135993" y="1051060"/>
            <a:chExt cx="2683462" cy="840284"/>
          </a:xfrm>
        </p:grpSpPr>
        <p:sp>
          <p:nvSpPr>
            <p:cNvPr id="7" name="矩形: 圆角 6"/>
            <p:cNvSpPr/>
            <p:nvPr/>
          </p:nvSpPr>
          <p:spPr>
            <a:xfrm>
              <a:off x="3839426" y="1280937"/>
              <a:ext cx="198002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72879" y="1333399"/>
              <a:ext cx="15616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思源黑体 CN Heavy" panose="020B0A00000000000000" pitchFamily="34" charset="-122"/>
                </a:rPr>
                <a:t>LSB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小结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3881711" y="2259885"/>
            <a:ext cx="5129624" cy="950418"/>
            <a:chOff x="2449255" y="2284640"/>
            <a:chExt cx="5129624" cy="950418"/>
          </a:xfrm>
        </p:grpSpPr>
        <p:sp>
          <p:nvSpPr>
            <p:cNvPr id="66" name="矩形: 圆角 65"/>
            <p:cNvSpPr/>
            <p:nvPr/>
          </p:nvSpPr>
          <p:spPr>
            <a:xfrm>
              <a:off x="2449255" y="2284640"/>
              <a:ext cx="5129624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446554" y="2574644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dirty="0">
                  <a:latin typeface="+mn-ea"/>
                </a:rPr>
                <a:t>样点和比特位置的选取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594268" y="1938086"/>
            <a:ext cx="1633678" cy="1530225"/>
            <a:chOff x="1882937" y="2051686"/>
            <a:chExt cx="1535235" cy="1438016"/>
          </a:xfrm>
        </p:grpSpPr>
        <p:sp>
          <p:nvSpPr>
            <p:cNvPr id="69" name="椭圆 68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980156" y="2354094"/>
              <a:ext cx="1438016" cy="78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LSB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算法参数包括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680160" y="4109402"/>
            <a:ext cx="1573586" cy="638826"/>
            <a:chOff x="4397979" y="1547574"/>
            <a:chExt cx="1988533" cy="727233"/>
          </a:xfrm>
        </p:grpSpPr>
        <p:sp>
          <p:nvSpPr>
            <p:cNvPr id="80" name="矩形: 圆角 79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97979" y="1547574"/>
              <a:ext cx="1781101" cy="727233"/>
              <a:chOff x="4397979" y="1547574"/>
              <a:chExt cx="1781101" cy="727233"/>
            </a:xfrm>
          </p:grpSpPr>
          <p:sp>
            <p:nvSpPr>
              <p:cNvPr id="82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4649265" y="1547574"/>
                <a:ext cx="1529815" cy="56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透明度高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2679847" y="4412998"/>
            <a:ext cx="1549808" cy="1530225"/>
            <a:chOff x="1882937" y="2051686"/>
            <a:chExt cx="1456419" cy="1438016"/>
          </a:xfrm>
        </p:grpSpPr>
        <p:sp>
          <p:nvSpPr>
            <p:cNvPr id="90" name="椭圆 89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901340" y="2392495"/>
              <a:ext cx="1438016" cy="78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LSB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算法性能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680160" y="4897491"/>
            <a:ext cx="1573586" cy="627276"/>
            <a:chOff x="4397979" y="1560722"/>
            <a:chExt cx="1988533" cy="714085"/>
          </a:xfrm>
        </p:grpSpPr>
        <p:sp>
          <p:nvSpPr>
            <p:cNvPr id="93" name="矩形: 圆角 92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4397979" y="1560722"/>
              <a:ext cx="1654216" cy="714085"/>
              <a:chOff x="4397979" y="1560722"/>
              <a:chExt cx="1654216" cy="714085"/>
            </a:xfrm>
          </p:grpSpPr>
          <p:sp>
            <p:nvSpPr>
              <p:cNvPr id="95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4846495" y="1560722"/>
                <a:ext cx="1205700" cy="56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容量大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680160" y="5674031"/>
            <a:ext cx="1573586" cy="627276"/>
            <a:chOff x="4397979" y="1560722"/>
            <a:chExt cx="1988533" cy="714085"/>
          </a:xfrm>
        </p:grpSpPr>
        <p:sp>
          <p:nvSpPr>
            <p:cNvPr id="98" name="矩形: 圆角 97"/>
            <p:cNvSpPr/>
            <p:nvPr/>
          </p:nvSpPr>
          <p:spPr>
            <a:xfrm>
              <a:off x="4512179" y="1596162"/>
              <a:ext cx="187433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397979" y="1560722"/>
              <a:ext cx="1781101" cy="714085"/>
              <a:chOff x="4397979" y="1560722"/>
              <a:chExt cx="1781101" cy="714085"/>
            </a:xfrm>
          </p:grpSpPr>
          <p:sp>
            <p:nvSpPr>
              <p:cNvPr id="10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4649264" y="1596162"/>
                <a:ext cx="1529816" cy="56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鲁棒性差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WPS 演示</Application>
  <PresentationFormat>宽屏</PresentationFormat>
  <Paragraphs>128</Paragraphs>
  <Slides>10</Slides>
  <Notes>17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10</vt:i4>
      </vt:variant>
    </vt:vector>
  </HeadingPairs>
  <TitlesOfParts>
    <vt:vector size="36" baseType="lpstr">
      <vt:lpstr>Arial</vt:lpstr>
      <vt:lpstr>宋体</vt:lpstr>
      <vt:lpstr>Wingdings</vt:lpstr>
      <vt:lpstr>思源黑体 CN Heavy</vt:lpstr>
      <vt:lpstr>微软雅黑 Light</vt:lpstr>
      <vt:lpstr>Times New Roman</vt:lpstr>
      <vt:lpstr>Verdana</vt:lpstr>
      <vt:lpstr>黑体</vt:lpstr>
      <vt:lpstr>Wingdings</vt:lpstr>
      <vt:lpstr>微软雅黑</vt:lpstr>
      <vt:lpstr>Arial Unicode MS</vt:lpstr>
      <vt:lpstr>思源黑体 CN Normal</vt:lpstr>
      <vt:lpstr>等线</vt:lpstr>
      <vt:lpstr>Office 主题​​</vt:lpstr>
      <vt:lpstr>Equation.DSMT4</vt:lpstr>
      <vt:lpstr>Package</vt:lpstr>
      <vt:lpstr>Package</vt:lpstr>
      <vt:lpstr>Package</vt:lpstr>
      <vt:lpstr>Equation.DSMT4</vt:lpstr>
      <vt:lpstr>Equation.DSMT4</vt:lpstr>
      <vt:lpstr>Equation.KSEE3</vt:lpstr>
      <vt:lpstr>Equation.KSEE3</vt:lpstr>
      <vt:lpstr>Equation.DSMT4</vt:lpstr>
      <vt:lpstr>Equation.DSMT4</vt:lpstr>
      <vt:lpstr>Equation.DSMT4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491</cp:revision>
  <dcterms:created xsi:type="dcterms:W3CDTF">2019-09-27T01:23:00Z</dcterms:created>
  <dcterms:modified xsi:type="dcterms:W3CDTF">2019-11-13T05:20:36Z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